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61" r:id="rId4"/>
    <p:sldId id="262" r:id="rId5"/>
    <p:sldId id="313" r:id="rId6"/>
    <p:sldId id="314" r:id="rId7"/>
    <p:sldId id="263" r:id="rId8"/>
    <p:sldId id="302" r:id="rId9"/>
    <p:sldId id="316" r:id="rId10"/>
    <p:sldId id="315" r:id="rId11"/>
    <p:sldId id="318" r:id="rId12"/>
    <p:sldId id="319" r:id="rId13"/>
    <p:sldId id="317" r:id="rId14"/>
    <p:sldId id="320" r:id="rId15"/>
    <p:sldId id="322" r:id="rId16"/>
    <p:sldId id="323" r:id="rId17"/>
    <p:sldId id="324" r:id="rId18"/>
    <p:sldId id="321" r:id="rId19"/>
    <p:sldId id="270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7" roundtripDataSignature="AMtx7miNwip4c/vHiZsZsU/NBQc4bpfW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7" Type="http://customschemas.google.com/relationships/presentationmetadata" Target="metadata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686563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520897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269612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3685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321106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869286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278328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31726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34438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173443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138103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65128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5109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038388b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8" name="Google Shape;118;g7038388b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12506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cc36a46e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4" name="Google Shape;124;g5cc36a46e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17200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cc36a46e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4" name="Google Shape;124;g5cc36a46e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8898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cc36a46e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4" name="Google Shape;124;g5cc36a46e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2072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40563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60057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cc36a46e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5cc36a46e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25539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" name="Google Shape;1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is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5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it.ly/women-can-code-reac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endParaRPr/>
          </a:p>
        </p:txBody>
      </p:sp>
      <p:sp>
        <p:nvSpPr>
          <p:cNvPr id="86" name="Google Shape;86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5240" y="-9366"/>
            <a:ext cx="12207240" cy="6866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01400" y="1542931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000" dirty="0" smtClean="0"/>
              <a:t>Sintaxe muito semelhante com JAVA, C#, PHP</a:t>
            </a:r>
          </a:p>
          <a:p>
            <a:r>
              <a:rPr lang="pt-BR" sz="2000" dirty="0" smtClean="0"/>
              <a:t>Uma classe é um tipo de função, mas ao invés de usar a palavra </a:t>
            </a:r>
            <a:r>
              <a:rPr lang="pt-BR" sz="2000" b="1" dirty="0" err="1" smtClean="0"/>
              <a:t>function</a:t>
            </a:r>
            <a:r>
              <a:rPr lang="pt-BR" sz="2000" dirty="0" smtClean="0"/>
              <a:t>, usamos </a:t>
            </a:r>
            <a:r>
              <a:rPr lang="pt-BR" sz="2000" b="1" dirty="0" err="1" smtClean="0"/>
              <a:t>class</a:t>
            </a:r>
            <a:endParaRPr lang="pt-BR" sz="2000" b="1" dirty="0" smtClean="0"/>
          </a:p>
          <a:p>
            <a:r>
              <a:rPr lang="pt-BR" sz="2000" dirty="0" smtClean="0"/>
              <a:t>Toda classe tem um método construtor e todas as propriedades vão dentro desse construtor</a:t>
            </a:r>
          </a:p>
          <a:p>
            <a:r>
              <a:rPr lang="pt-BR" sz="2000" dirty="0" smtClean="0"/>
              <a:t>O método construtor é chamado toda vez que o objeto da classe é iniciado</a:t>
            </a:r>
          </a:p>
          <a:p>
            <a:pPr marL="114300" indent="0">
              <a:buNone/>
            </a:pPr>
            <a:r>
              <a:rPr lang="pt-BR" sz="2000" dirty="0"/>
              <a:t/>
            </a:r>
            <a:br>
              <a:rPr lang="pt-BR" sz="2000" dirty="0"/>
            </a:br>
            <a:r>
              <a:rPr lang="pt-BR" sz="2000" b="1" dirty="0" smtClean="0">
                <a:solidFill>
                  <a:schemeClr val="tx1"/>
                </a:solidFill>
              </a:rPr>
              <a:t>Exemplo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Pessoa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pt-BR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constructor</a:t>
            </a: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(nome</a:t>
            </a:r>
            <a:r>
              <a:rPr lang="pt-BR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, idade) </a:t>
            </a: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  <a:endParaRPr lang="pt-BR" sz="20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914400" lvl="2" indent="0">
              <a:lnSpc>
                <a:spcPct val="100000"/>
              </a:lnSpc>
              <a:buNone/>
            </a:pPr>
            <a:r>
              <a:rPr lang="pt-BR" sz="16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16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this.nome</a:t>
            </a:r>
            <a:r>
              <a:rPr lang="pt-BR" sz="16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nome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pt-BR" sz="16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16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this.idade</a:t>
            </a:r>
            <a:r>
              <a:rPr lang="pt-BR" sz="16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pt-BR" sz="16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idade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pt-BR" sz="16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16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console.log</a:t>
            </a:r>
            <a:r>
              <a:rPr lang="pt-BR" sz="16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pt-BR" sz="16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pt-BR" sz="16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}</a:t>
            </a:r>
            <a:endParaRPr lang="pt-BR" sz="20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pt-BR" sz="2000" dirty="0" smtClean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smtClean="0"/>
              <a:t>Classes ES6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41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43440" y="1563952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000" dirty="0" smtClean="0"/>
              <a:t>A principal ideia de uma classe é o seu reuso e para isso precisamos usar o new para fazer a </a:t>
            </a:r>
            <a:r>
              <a:rPr lang="pt-BR" sz="2000" b="1" dirty="0" smtClean="0">
                <a:solidFill>
                  <a:srgbClr val="FF0000"/>
                </a:solidFill>
              </a:rPr>
              <a:t>instância </a:t>
            </a:r>
            <a:r>
              <a:rPr lang="pt-BR" sz="2000" dirty="0" smtClean="0"/>
              <a:t>da classe</a:t>
            </a:r>
          </a:p>
          <a:p>
            <a:pPr marL="114300" indent="0">
              <a:buNone/>
            </a:pPr>
            <a:endParaRPr lang="pt-BR" sz="2000" b="1" dirty="0" smtClean="0"/>
          </a:p>
          <a:p>
            <a:pPr marL="114300" indent="0">
              <a:buNone/>
            </a:pPr>
            <a:r>
              <a:rPr lang="pt-BR" sz="2000" b="1" dirty="0" smtClean="0"/>
              <a:t>Exemplo: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Cachorro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constructor(</a:t>
            </a:r>
            <a:r>
              <a:rPr lang="en-US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nome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this.nome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nome</a:t>
            </a:r>
            <a:endParaRPr lang="en-US" sz="20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onst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bolinha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new 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Cachorro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bolinha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”)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onsole.log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bolinha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</a:p>
          <a:p>
            <a:endParaRPr lang="pt-BR" sz="2000" dirty="0" smtClean="0"/>
          </a:p>
          <a:p>
            <a:pPr marL="457200" lvl="1" indent="0">
              <a:lnSpc>
                <a:spcPct val="100000"/>
              </a:lnSpc>
              <a:buNone/>
            </a:pPr>
            <a:endParaRPr lang="pt-BR" sz="2000" dirty="0" smtClean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smtClean="0"/>
              <a:t>Operador New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303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43440" y="1563952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000" dirty="0" smtClean="0"/>
              <a:t>Para usar os métodos de uma classe dentro do objeto, é necessário fazer a instancia usando o operador new e usando a notação de </a:t>
            </a:r>
            <a:r>
              <a:rPr lang="pt-BR" sz="2000" b="1" dirty="0" smtClean="0">
                <a:solidFill>
                  <a:srgbClr val="FF0000"/>
                </a:solidFill>
              </a:rPr>
              <a:t>ponto + nome do método</a:t>
            </a:r>
          </a:p>
          <a:p>
            <a:pPr marL="114300" indent="0">
              <a:buNone/>
            </a:pPr>
            <a:endParaRPr lang="pt-BR" sz="2000" b="1" dirty="0" smtClean="0"/>
          </a:p>
          <a:p>
            <a:pPr marL="114300" indent="0">
              <a:buNone/>
            </a:pPr>
            <a:r>
              <a:rPr lang="pt-BR" sz="2000" b="1" dirty="0" smtClean="0"/>
              <a:t>Exemplo:</a:t>
            </a:r>
          </a:p>
          <a:p>
            <a:endParaRPr lang="pt-BR" sz="2000" dirty="0" smtClean="0"/>
          </a:p>
          <a:p>
            <a:pPr marL="457200" lvl="1" indent="0">
              <a:lnSpc>
                <a:spcPct val="100000"/>
              </a:lnSpc>
              <a:buNone/>
            </a:pPr>
            <a:endParaRPr lang="pt-BR" sz="2000" dirty="0" smtClean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smtClean="0"/>
              <a:t>Chamada de métodos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924910" y="3131390"/>
            <a:ext cx="6186309" cy="338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Cachorro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constructor(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nome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this.nome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nome</a:t>
            </a:r>
            <a:endParaRPr lang="en-US" sz="20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latir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 return ”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auau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”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bolinha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new 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Cachorro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bolinha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”)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console.log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b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bolinha.latir</a:t>
            </a:r>
            <a:r>
              <a:rPr lang="en-US" sz="20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20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76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01400" y="1542931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000" dirty="0" smtClean="0"/>
              <a:t>Crie uma pasta chamada aula 5, abra ela no VS </a:t>
            </a:r>
            <a:r>
              <a:rPr lang="pt-BR" sz="2000" dirty="0" err="1" smtClean="0"/>
              <a:t>Code</a:t>
            </a:r>
            <a:endParaRPr lang="pt-BR" sz="2000" dirty="0" smtClean="0"/>
          </a:p>
          <a:p>
            <a:r>
              <a:rPr lang="pt-BR" sz="2000" dirty="0" smtClean="0"/>
              <a:t>Crie um arquivo </a:t>
            </a:r>
            <a:r>
              <a:rPr lang="pt-BR" sz="2000" b="1" dirty="0" err="1" smtClean="0"/>
              <a:t>class.html</a:t>
            </a:r>
            <a:r>
              <a:rPr lang="pt-BR" sz="2000" dirty="0" smtClean="0"/>
              <a:t> e outro chamado </a:t>
            </a:r>
            <a:r>
              <a:rPr lang="pt-BR" sz="2000" b="1" dirty="0" err="1" smtClean="0"/>
              <a:t>carro.js</a:t>
            </a:r>
            <a:endParaRPr lang="pt-BR" sz="2000" b="1" dirty="0" smtClean="0"/>
          </a:p>
          <a:p>
            <a:r>
              <a:rPr lang="pt-BR" sz="2000" dirty="0" smtClean="0"/>
              <a:t>Chame o script dentro do </a:t>
            </a:r>
            <a:r>
              <a:rPr lang="pt-BR" sz="2000" dirty="0" err="1" smtClean="0"/>
              <a:t>html</a:t>
            </a:r>
            <a:r>
              <a:rPr lang="pt-BR" sz="2000" dirty="0" smtClean="0"/>
              <a:t> e desenvolva o código dentro do arquivo </a:t>
            </a:r>
            <a:r>
              <a:rPr lang="pt-BR" sz="2000" b="1" dirty="0" err="1" smtClean="0"/>
              <a:t>carro.js</a:t>
            </a:r>
            <a:endParaRPr lang="pt-BR" sz="2000" b="1" dirty="0" smtClean="0"/>
          </a:p>
          <a:p>
            <a:r>
              <a:rPr lang="pt-BR" sz="2000" dirty="0" smtClean="0"/>
              <a:t>Crie uma classe chamada Carro e crie: </a:t>
            </a:r>
          </a:p>
          <a:p>
            <a:pPr marL="114300" indent="0">
              <a:buNone/>
            </a:pPr>
            <a:r>
              <a:rPr lang="pt-BR" sz="2000" b="1" dirty="0" smtClean="0"/>
              <a:t>	propriedades</a:t>
            </a:r>
            <a:r>
              <a:rPr lang="pt-BR" sz="2000" dirty="0" smtClean="0"/>
              <a:t> </a:t>
            </a:r>
            <a:r>
              <a:rPr lang="pt-BR" sz="2000" b="1" dirty="0" smtClean="0">
                <a:solidFill>
                  <a:srgbClr val="FF0000"/>
                </a:solidFill>
              </a:rPr>
              <a:t>marca, modelo e cor </a:t>
            </a:r>
            <a:endParaRPr lang="pt-BR" sz="2000" dirty="0"/>
          </a:p>
          <a:p>
            <a:pPr marL="114300" indent="0">
              <a:buNone/>
            </a:pPr>
            <a:r>
              <a:rPr lang="pt-BR" sz="2000" b="1" dirty="0" smtClean="0"/>
              <a:t>	métodos </a:t>
            </a:r>
            <a:r>
              <a:rPr lang="pt-BR" sz="2000" b="1" dirty="0" smtClean="0">
                <a:solidFill>
                  <a:srgbClr val="FF0000"/>
                </a:solidFill>
              </a:rPr>
              <a:t>acelerar </a:t>
            </a:r>
            <a:r>
              <a:rPr lang="pt-BR" sz="2000" dirty="0" smtClean="0">
                <a:solidFill>
                  <a:schemeClr val="tx1"/>
                </a:solidFill>
              </a:rPr>
              <a:t>(retornando ”acelerou”)</a:t>
            </a:r>
            <a:r>
              <a:rPr lang="pt-BR" sz="2000" dirty="0" smtClean="0"/>
              <a:t> e </a:t>
            </a:r>
            <a:r>
              <a:rPr lang="pt-BR" sz="2000" b="1" dirty="0" err="1" smtClean="0">
                <a:solidFill>
                  <a:srgbClr val="FF0000"/>
                </a:solidFill>
              </a:rPr>
              <a:t>freiar</a:t>
            </a:r>
            <a:r>
              <a:rPr lang="pt-BR" sz="2000" b="1" dirty="0" smtClean="0">
                <a:solidFill>
                  <a:srgbClr val="FF0000"/>
                </a:solidFill>
              </a:rPr>
              <a:t> </a:t>
            </a:r>
            <a:r>
              <a:rPr lang="pt-BR" sz="2000" dirty="0" smtClean="0">
                <a:solidFill>
                  <a:schemeClr val="tx1"/>
                </a:solidFill>
              </a:rPr>
              <a:t>(retornando ”</a:t>
            </a:r>
            <a:r>
              <a:rPr lang="pt-BR" sz="2000" dirty="0" err="1" smtClean="0">
                <a:solidFill>
                  <a:schemeClr val="tx1"/>
                </a:solidFill>
              </a:rPr>
              <a:t>freiou</a:t>
            </a:r>
            <a:r>
              <a:rPr lang="pt-BR" sz="2000" dirty="0" smtClean="0">
                <a:solidFill>
                  <a:schemeClr val="tx1"/>
                </a:solidFill>
              </a:rPr>
              <a:t>”)</a:t>
            </a:r>
          </a:p>
          <a:p>
            <a:r>
              <a:rPr lang="pt-BR" sz="2000" dirty="0" smtClean="0"/>
              <a:t>Crie 2 objetos a partir dessa classe passando valores diferentes e chamando os métodos</a:t>
            </a:r>
          </a:p>
          <a:p>
            <a:endParaRPr lang="pt-BR" sz="2000" dirty="0"/>
          </a:p>
          <a:p>
            <a:endParaRPr lang="pt-BR" sz="2000" dirty="0" smtClean="0"/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smtClean="0"/>
              <a:t>Prática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656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01400" y="1542931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000" dirty="0" err="1" smtClean="0"/>
              <a:t>ForEach</a:t>
            </a:r>
            <a:r>
              <a:rPr lang="pt-BR" sz="2000" dirty="0" smtClean="0"/>
              <a:t> é um tipo de loop (laço de repetição) para percorrer </a:t>
            </a:r>
            <a:r>
              <a:rPr lang="pt-BR" sz="2000" b="1" dirty="0" err="1" smtClean="0">
                <a:solidFill>
                  <a:srgbClr val="FF0000"/>
                </a:solidFill>
              </a:rPr>
              <a:t>arrays</a:t>
            </a:r>
            <a:endParaRPr lang="pt-BR" sz="2000" b="1" dirty="0" smtClean="0">
              <a:solidFill>
                <a:srgbClr val="FF0000"/>
              </a:solidFill>
            </a:endParaRPr>
          </a:p>
          <a:p>
            <a:endParaRPr lang="pt-BR" sz="2000" dirty="0" smtClean="0"/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err="1" smtClean="0"/>
              <a:t>ForEach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945931" y="2322094"/>
            <a:ext cx="726352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animais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[’</a:t>
            </a:r>
            <a:r>
              <a:rPr lang="en-US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gato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', ’</a:t>
            </a:r>
            <a:r>
              <a:rPr lang="en-US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cachorro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', ’</a:t>
            </a:r>
            <a:r>
              <a:rPr lang="en-US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peixe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'];</a:t>
            </a:r>
          </a:p>
          <a:p>
            <a:pPr marL="0" indent="0">
              <a:buNone/>
            </a:pPr>
            <a:endParaRPr lang="en-US" sz="2000" dirty="0" smtClean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animais.forEach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(function(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elemento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 alert(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elemento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  <a:b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7893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01400" y="1542931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000" dirty="0" smtClean="0">
                <a:solidFill>
                  <a:schemeClr val="tx1"/>
                </a:solidFill>
              </a:rPr>
              <a:t>Para juntar uma </a:t>
            </a:r>
            <a:r>
              <a:rPr lang="pt-BR" sz="2000" dirty="0" err="1" smtClean="0">
                <a:solidFill>
                  <a:schemeClr val="tx1"/>
                </a:solidFill>
              </a:rPr>
              <a:t>string</a:t>
            </a:r>
            <a:r>
              <a:rPr lang="pt-BR" sz="2000" dirty="0" smtClean="0">
                <a:solidFill>
                  <a:schemeClr val="tx1"/>
                </a:solidFill>
              </a:rPr>
              <a:t> a uma variável do </a:t>
            </a:r>
            <a:r>
              <a:rPr lang="pt-BR" sz="2000" dirty="0" err="1" smtClean="0">
                <a:solidFill>
                  <a:schemeClr val="tx1"/>
                </a:solidFill>
              </a:rPr>
              <a:t>javascript</a:t>
            </a:r>
            <a:r>
              <a:rPr lang="pt-BR" sz="2000" dirty="0" smtClean="0">
                <a:solidFill>
                  <a:schemeClr val="tx1"/>
                </a:solidFill>
              </a:rPr>
              <a:t> é preciso utilizar o operador de soma </a:t>
            </a:r>
            <a:r>
              <a:rPr lang="pt-BR" sz="2000" b="1" dirty="0" smtClean="0">
                <a:solidFill>
                  <a:srgbClr val="FF0000"/>
                </a:solidFill>
              </a:rPr>
              <a:t>(+)</a:t>
            </a:r>
          </a:p>
          <a:p>
            <a:r>
              <a:rPr lang="pt-BR" sz="2000" dirty="0" smtClean="0">
                <a:solidFill>
                  <a:schemeClr val="tx1"/>
                </a:solidFill>
              </a:rPr>
              <a:t>O problema nisso é a complexidade que fica o código e a dificuldade em manter ao longo do tempo</a:t>
            </a:r>
          </a:p>
          <a:p>
            <a:endParaRPr lang="pt-BR" sz="2000" dirty="0">
              <a:solidFill>
                <a:schemeClr val="tx1"/>
              </a:solidFill>
            </a:endParaRPr>
          </a:p>
          <a:p>
            <a:r>
              <a:rPr lang="pt-BR" sz="2000" dirty="0" smtClean="0">
                <a:solidFill>
                  <a:schemeClr val="tx1"/>
                </a:solidFill>
              </a:rPr>
              <a:t>Exemplo</a:t>
            </a:r>
          </a:p>
          <a:p>
            <a:endParaRPr lang="pt-BR" sz="2000" dirty="0" smtClean="0">
              <a:solidFill>
                <a:schemeClr val="tx1"/>
              </a:solidFill>
            </a:endParaRP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err="1" smtClean="0"/>
              <a:t>Template</a:t>
            </a:r>
            <a:r>
              <a:rPr lang="pt-BR" dirty="0" smtClean="0"/>
              <a:t> </a:t>
            </a:r>
            <a:r>
              <a:rPr lang="pt-BR" dirty="0" err="1" smtClean="0"/>
              <a:t>String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619601" y="3530784"/>
            <a:ext cx="10979288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turma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”react”</a:t>
            </a:r>
          </a:p>
          <a:p>
            <a:pPr marL="0" indent="0">
              <a:buNone/>
            </a:pPr>
            <a:r>
              <a:rPr lang="en-US" sz="19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onst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aula = 5</a:t>
            </a:r>
          </a:p>
          <a:p>
            <a:pPr marL="0" indent="0">
              <a:buNone/>
            </a:pPr>
            <a:endParaRPr lang="en-US" sz="19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9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onsole.log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eu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estou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turma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de” +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turma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+ ” e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estamos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aula ” + aula)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48776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01400" y="1542931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000" dirty="0" err="1" smtClean="0">
                <a:solidFill>
                  <a:schemeClr val="tx1"/>
                </a:solidFill>
              </a:rPr>
              <a:t>Template</a:t>
            </a:r>
            <a:r>
              <a:rPr lang="pt-BR" sz="2000" dirty="0" smtClean="0">
                <a:solidFill>
                  <a:schemeClr val="tx1"/>
                </a:solidFill>
              </a:rPr>
              <a:t> </a:t>
            </a:r>
            <a:r>
              <a:rPr lang="pt-BR" sz="2000" dirty="0" err="1" smtClean="0">
                <a:solidFill>
                  <a:schemeClr val="tx1"/>
                </a:solidFill>
              </a:rPr>
              <a:t>String</a:t>
            </a:r>
            <a:r>
              <a:rPr lang="pt-BR" sz="2000" dirty="0" smtClean="0">
                <a:solidFill>
                  <a:schemeClr val="tx1"/>
                </a:solidFill>
              </a:rPr>
              <a:t> foi adicionado na versão 6 do </a:t>
            </a:r>
            <a:r>
              <a:rPr lang="pt-BR" sz="2000" dirty="0" err="1" smtClean="0">
                <a:solidFill>
                  <a:schemeClr val="tx1"/>
                </a:solidFill>
              </a:rPr>
              <a:t>javascript</a:t>
            </a:r>
            <a:endParaRPr lang="pt-BR" sz="2000" dirty="0" smtClean="0">
              <a:solidFill>
                <a:schemeClr val="tx1"/>
              </a:solidFill>
            </a:endParaRPr>
          </a:p>
          <a:p>
            <a:r>
              <a:rPr lang="pt-BR" sz="2000" dirty="0" smtClean="0">
                <a:solidFill>
                  <a:schemeClr val="tx1"/>
                </a:solidFill>
              </a:rPr>
              <a:t>Ao </a:t>
            </a:r>
            <a:r>
              <a:rPr lang="pt-BR" sz="2000" dirty="0" err="1" smtClean="0">
                <a:solidFill>
                  <a:schemeClr val="tx1"/>
                </a:solidFill>
              </a:rPr>
              <a:t>inves</a:t>
            </a:r>
            <a:r>
              <a:rPr lang="pt-BR" sz="2000" dirty="0" smtClean="0">
                <a:solidFill>
                  <a:schemeClr val="tx1"/>
                </a:solidFill>
              </a:rPr>
              <a:t> de usarmos o sinal de </a:t>
            </a:r>
            <a:r>
              <a:rPr lang="pt-BR" sz="2000" b="1" dirty="0" smtClean="0">
                <a:solidFill>
                  <a:srgbClr val="FF0000"/>
                </a:solidFill>
              </a:rPr>
              <a:t>(+)</a:t>
            </a:r>
            <a:r>
              <a:rPr lang="pt-BR" sz="2000" dirty="0" smtClean="0">
                <a:solidFill>
                  <a:schemeClr val="tx1"/>
                </a:solidFill>
              </a:rPr>
              <a:t> dentro das </a:t>
            </a:r>
            <a:r>
              <a:rPr lang="pt-BR" sz="2000" dirty="0" err="1" smtClean="0">
                <a:solidFill>
                  <a:schemeClr val="tx1"/>
                </a:solidFill>
              </a:rPr>
              <a:t>strings</a:t>
            </a:r>
            <a:r>
              <a:rPr lang="pt-BR" sz="2000" dirty="0" smtClean="0">
                <a:solidFill>
                  <a:schemeClr val="tx1"/>
                </a:solidFill>
              </a:rPr>
              <a:t>, usamos </a:t>
            </a:r>
            <a:r>
              <a:rPr lang="pt-BR" sz="2000" b="1" dirty="0" smtClean="0">
                <a:solidFill>
                  <a:srgbClr val="FF0000"/>
                </a:solidFill>
              </a:rPr>
              <a:t>(`)</a:t>
            </a:r>
            <a:r>
              <a:rPr lang="pt-BR" sz="2000" dirty="0" smtClean="0">
                <a:solidFill>
                  <a:schemeClr val="tx1"/>
                </a:solidFill>
              </a:rPr>
              <a:t> crase e colocamos a variável dentro de </a:t>
            </a:r>
            <a:r>
              <a:rPr lang="pt-BR" sz="2000" dirty="0" err="1" smtClean="0">
                <a:solidFill>
                  <a:schemeClr val="tx1"/>
                </a:solidFill>
              </a:rPr>
              <a:t>dolar</a:t>
            </a:r>
            <a:r>
              <a:rPr lang="pt-BR" sz="2000" dirty="0" smtClean="0">
                <a:solidFill>
                  <a:schemeClr val="tx1"/>
                </a:solidFill>
              </a:rPr>
              <a:t> e chaves </a:t>
            </a:r>
            <a:r>
              <a:rPr lang="pt-BR" sz="2000" b="1" dirty="0" smtClean="0">
                <a:solidFill>
                  <a:srgbClr val="FF0000"/>
                </a:solidFill>
              </a:rPr>
              <a:t>${} </a:t>
            </a:r>
          </a:p>
          <a:p>
            <a:r>
              <a:rPr lang="pt-BR" sz="2000" b="1" dirty="0" smtClean="0">
                <a:solidFill>
                  <a:srgbClr val="FF0000"/>
                </a:solidFill>
              </a:rPr>
              <a:t>Lembre-se de terminar com outra crase</a:t>
            </a: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err="1" smtClean="0"/>
              <a:t>Template</a:t>
            </a:r>
            <a:r>
              <a:rPr lang="pt-BR" dirty="0" smtClean="0"/>
              <a:t> </a:t>
            </a:r>
            <a:r>
              <a:rPr lang="pt-BR" dirty="0" err="1" smtClean="0"/>
              <a:t>String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619601" y="3530784"/>
            <a:ext cx="10395795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turma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”react”</a:t>
            </a:r>
          </a:p>
          <a:p>
            <a:pPr marL="0" indent="0">
              <a:buNone/>
            </a:pPr>
            <a:r>
              <a:rPr lang="en-US" sz="19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onst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aula = 5</a:t>
            </a:r>
          </a:p>
          <a:p>
            <a:pPr marL="0" indent="0">
              <a:buNone/>
            </a:pPr>
            <a:endParaRPr lang="en-US" sz="19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console.log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9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`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eu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estou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turma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de ${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turma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 e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estamos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na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aula ${aula}</a:t>
            </a:r>
            <a:r>
              <a:rPr lang="en-US" sz="19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`</a:t>
            </a:r>
            <a:r>
              <a:rPr lang="en-US" sz="19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69177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01400" y="1542931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000" dirty="0" smtClean="0">
                <a:solidFill>
                  <a:schemeClr val="tx1"/>
                </a:solidFill>
              </a:rPr>
              <a:t>O </a:t>
            </a:r>
            <a:r>
              <a:rPr lang="pt-BR" sz="2000" dirty="0" err="1" smtClean="0">
                <a:solidFill>
                  <a:schemeClr val="tx1"/>
                </a:solidFill>
              </a:rPr>
              <a:t>template</a:t>
            </a:r>
            <a:r>
              <a:rPr lang="pt-BR" sz="2000" dirty="0" smtClean="0">
                <a:solidFill>
                  <a:schemeClr val="tx1"/>
                </a:solidFill>
              </a:rPr>
              <a:t> </a:t>
            </a:r>
            <a:r>
              <a:rPr lang="pt-BR" sz="2000" dirty="0" err="1" smtClean="0">
                <a:solidFill>
                  <a:schemeClr val="tx1"/>
                </a:solidFill>
              </a:rPr>
              <a:t>string</a:t>
            </a:r>
            <a:r>
              <a:rPr lang="pt-BR" sz="2000" dirty="0" smtClean="0">
                <a:solidFill>
                  <a:schemeClr val="tx1"/>
                </a:solidFill>
              </a:rPr>
              <a:t> também é </a:t>
            </a:r>
            <a:r>
              <a:rPr lang="pt-BR" sz="2000" dirty="0" err="1" smtClean="0">
                <a:solidFill>
                  <a:schemeClr val="tx1"/>
                </a:solidFill>
              </a:rPr>
              <a:t>util</a:t>
            </a:r>
            <a:r>
              <a:rPr lang="pt-BR" sz="2000" dirty="0" smtClean="0">
                <a:solidFill>
                  <a:schemeClr val="tx1"/>
                </a:solidFill>
              </a:rPr>
              <a:t> quando precisamos adicionar HTML dentro do </a:t>
            </a:r>
            <a:r>
              <a:rPr lang="pt-BR" sz="2000" dirty="0" err="1" smtClean="0">
                <a:solidFill>
                  <a:schemeClr val="tx1"/>
                </a:solidFill>
              </a:rPr>
              <a:t>javascript</a:t>
            </a:r>
            <a:endParaRPr lang="pt-BR" sz="2000" dirty="0" smtClean="0">
              <a:solidFill>
                <a:schemeClr val="tx1"/>
              </a:solidFill>
            </a:endParaRPr>
          </a:p>
          <a:p>
            <a:r>
              <a:rPr lang="pt-BR" sz="2000" dirty="0" smtClean="0">
                <a:solidFill>
                  <a:schemeClr val="tx1"/>
                </a:solidFill>
              </a:rPr>
              <a:t>Podemos escrever o </a:t>
            </a:r>
            <a:r>
              <a:rPr lang="pt-BR" sz="2000" dirty="0" err="1" smtClean="0">
                <a:solidFill>
                  <a:schemeClr val="tx1"/>
                </a:solidFill>
              </a:rPr>
              <a:t>html</a:t>
            </a:r>
            <a:r>
              <a:rPr lang="pt-BR" sz="2000" dirty="0" smtClean="0">
                <a:solidFill>
                  <a:schemeClr val="tx1"/>
                </a:solidFill>
              </a:rPr>
              <a:t> normalmente e quebrar linhas sem que isso cause problemas</a:t>
            </a:r>
          </a:p>
          <a:p>
            <a:r>
              <a:rPr lang="pt-BR" sz="2000" dirty="0" smtClean="0">
                <a:solidFill>
                  <a:schemeClr val="tx1"/>
                </a:solidFill>
              </a:rPr>
              <a:t>Também podemos adicionar </a:t>
            </a:r>
            <a:r>
              <a:rPr lang="pt-BR" sz="2000" dirty="0" err="1" smtClean="0">
                <a:solidFill>
                  <a:schemeClr val="tx1"/>
                </a:solidFill>
              </a:rPr>
              <a:t>variaveis</a:t>
            </a:r>
            <a:r>
              <a:rPr lang="pt-BR" sz="2000" dirty="0" smtClean="0">
                <a:solidFill>
                  <a:schemeClr val="tx1"/>
                </a:solidFill>
              </a:rPr>
              <a:t> dentro do </a:t>
            </a:r>
            <a:r>
              <a:rPr lang="pt-BR" sz="2000" b="1" dirty="0" smtClean="0">
                <a:solidFill>
                  <a:schemeClr val="tx1"/>
                </a:solidFill>
              </a:rPr>
              <a:t>HTML que geramos com </a:t>
            </a:r>
            <a:r>
              <a:rPr lang="pt-BR" sz="2000" b="1" dirty="0" err="1" smtClean="0">
                <a:solidFill>
                  <a:schemeClr val="tx1"/>
                </a:solidFill>
              </a:rPr>
              <a:t>javascript</a:t>
            </a:r>
            <a:endParaRPr lang="pt-BR" sz="2000" b="1" dirty="0" smtClean="0">
              <a:solidFill>
                <a:schemeClr val="tx1"/>
              </a:solidFill>
            </a:endParaRP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err="1" smtClean="0"/>
              <a:t>Template</a:t>
            </a:r>
            <a:r>
              <a:rPr lang="pt-BR" dirty="0" smtClean="0"/>
              <a:t> </a:t>
            </a:r>
            <a:r>
              <a:rPr lang="pt-BR" dirty="0" err="1" smtClean="0"/>
              <a:t>String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619601" y="3530784"/>
            <a:ext cx="1018740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`</a:t>
            </a:r>
            <a:endParaRPr lang="en-US" sz="2000" b="1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&lt;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div class="card"&gt;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	  &lt;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h2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${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titulo</a:t>
            </a:r>
            <a:r>
              <a:rPr lang="en-US" sz="20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&lt;/h2&gt;</a:t>
            </a:r>
          </a:p>
          <a:p>
            <a:pPr lvl="1"/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  &lt;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${</a:t>
            </a:r>
            <a:r>
              <a:rPr lang="en-US" sz="2000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chamada</a:t>
            </a:r>
            <a:r>
              <a:rPr lang="en-US" sz="20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&lt;/p&gt;</a:t>
            </a:r>
          </a:p>
          <a:p>
            <a:pPr lvl="1"/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  &lt;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a 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href</a:t>
            </a:r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="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${link</a:t>
            </a:r>
            <a:r>
              <a:rPr lang="en-US" sz="20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" target="_blank"&gt;Link para a </a:t>
            </a:r>
            <a:r>
              <a:rPr lang="en-US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noticia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&lt;/a&gt;</a:t>
            </a:r>
          </a:p>
          <a:p>
            <a:pPr lvl="1"/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&lt;/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div&gt;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`</a:t>
            </a:r>
            <a:endParaRPr lang="en-US" sz="2000" b="1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29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01400" y="1542931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indent="-457200">
              <a:buFont typeface="+mj-lt"/>
              <a:buAutoNum type="arabicPeriod"/>
            </a:pPr>
            <a:r>
              <a:rPr lang="pt-BR" sz="2000" dirty="0" smtClean="0"/>
              <a:t>Criado HTML, CSS e JSON</a:t>
            </a:r>
          </a:p>
          <a:p>
            <a:pPr marL="571500" indent="-457200">
              <a:buFont typeface="+mj-lt"/>
              <a:buAutoNum type="arabicPeriod"/>
            </a:pPr>
            <a:r>
              <a:rPr lang="pt-BR" sz="2000" dirty="0" smtClean="0"/>
              <a:t>Definido as classes que iremos usar (Notícias e </a:t>
            </a:r>
            <a:r>
              <a:rPr lang="pt-BR" sz="2000" dirty="0" err="1" smtClean="0"/>
              <a:t>Card</a:t>
            </a:r>
            <a:r>
              <a:rPr lang="pt-BR" sz="2000" dirty="0" smtClean="0"/>
              <a:t>)</a:t>
            </a:r>
          </a:p>
          <a:p>
            <a:pPr marL="571500" indent="-457200">
              <a:buFont typeface="+mj-lt"/>
              <a:buAutoNum type="arabicPeriod"/>
            </a:pPr>
            <a:r>
              <a:rPr lang="pt-BR" sz="2000" dirty="0" smtClean="0"/>
              <a:t>Criado o arquivo </a:t>
            </a:r>
            <a:r>
              <a:rPr lang="pt-BR" sz="2000" dirty="0" err="1" smtClean="0"/>
              <a:t>app.js</a:t>
            </a:r>
            <a:r>
              <a:rPr lang="pt-BR" sz="2000" dirty="0" smtClean="0"/>
              <a:t> que irá juntar as classes</a:t>
            </a:r>
          </a:p>
          <a:p>
            <a:pPr marL="571500" indent="-457200">
              <a:buFont typeface="+mj-lt"/>
              <a:buAutoNum type="arabicPeriod"/>
            </a:pPr>
            <a:r>
              <a:rPr lang="pt-BR" sz="2000" dirty="0" smtClean="0"/>
              <a:t>Feito o </a:t>
            </a:r>
            <a:r>
              <a:rPr lang="pt-BR" sz="2000" dirty="0" err="1" smtClean="0"/>
              <a:t>fetch</a:t>
            </a:r>
            <a:r>
              <a:rPr lang="pt-BR" sz="2000" dirty="0" smtClean="0"/>
              <a:t> no </a:t>
            </a:r>
            <a:r>
              <a:rPr lang="pt-BR" sz="2000" dirty="0" err="1" smtClean="0"/>
              <a:t>Noticias.js</a:t>
            </a:r>
            <a:endParaRPr lang="pt-BR" sz="2000" dirty="0" smtClean="0"/>
          </a:p>
          <a:p>
            <a:pPr marL="571500" indent="-457200">
              <a:buFont typeface="+mj-lt"/>
              <a:buAutoNum type="arabicPeriod"/>
            </a:pPr>
            <a:r>
              <a:rPr lang="pt-BR" sz="2000" dirty="0" smtClean="0"/>
              <a:t>Construído o layout dentro do </a:t>
            </a:r>
            <a:r>
              <a:rPr lang="pt-BR" sz="2000" dirty="0" err="1" smtClean="0"/>
              <a:t>Card.js</a:t>
            </a:r>
            <a:endParaRPr lang="pt-BR" sz="2000" dirty="0" smtClean="0"/>
          </a:p>
          <a:p>
            <a:pPr marL="571500" indent="-457200">
              <a:buFont typeface="+mj-lt"/>
              <a:buAutoNum type="arabicPeriod"/>
            </a:pPr>
            <a:r>
              <a:rPr lang="pt-BR" sz="2000" b="1" dirty="0" smtClean="0">
                <a:solidFill>
                  <a:srgbClr val="FF0000"/>
                </a:solidFill>
              </a:rPr>
              <a:t>Enviar para o HTML o resultado</a:t>
            </a:r>
          </a:p>
          <a:p>
            <a:pPr marL="1028700" lvl="1" indent="-457200">
              <a:buFont typeface="+mj-lt"/>
              <a:buAutoNum type="arabicPeriod"/>
            </a:pPr>
            <a:r>
              <a:rPr lang="pt-BR" sz="2000" b="1" dirty="0" smtClean="0">
                <a:solidFill>
                  <a:srgbClr val="FF0000"/>
                </a:solidFill>
              </a:rPr>
              <a:t>Adicione a </a:t>
            </a:r>
            <a:r>
              <a:rPr lang="pt-BR" sz="2000" b="1" dirty="0" err="1" smtClean="0">
                <a:solidFill>
                  <a:srgbClr val="FF0000"/>
                </a:solidFill>
              </a:rPr>
              <a:t>tag</a:t>
            </a:r>
            <a:r>
              <a:rPr lang="pt-BR" sz="2000" b="1" dirty="0" smtClean="0">
                <a:solidFill>
                  <a:srgbClr val="FF0000"/>
                </a:solidFill>
              </a:rPr>
              <a:t> com id lista no construtor</a:t>
            </a:r>
          </a:p>
          <a:p>
            <a:pPr marL="1028700" lvl="1" indent="-457200">
              <a:buFont typeface="+mj-lt"/>
              <a:buAutoNum type="arabicPeriod"/>
            </a:pPr>
            <a:r>
              <a:rPr lang="pt-BR" sz="2000" b="1" dirty="0" smtClean="0">
                <a:solidFill>
                  <a:srgbClr val="FF0000"/>
                </a:solidFill>
              </a:rPr>
              <a:t>Adicione a </a:t>
            </a:r>
            <a:r>
              <a:rPr lang="pt-BR" sz="2000" b="1" dirty="0" err="1" smtClean="0">
                <a:solidFill>
                  <a:srgbClr val="FF0000"/>
                </a:solidFill>
              </a:rPr>
              <a:t>variavel</a:t>
            </a:r>
            <a:r>
              <a:rPr lang="pt-BR" sz="2000" b="1" dirty="0" smtClean="0">
                <a:solidFill>
                  <a:srgbClr val="FF0000"/>
                </a:solidFill>
              </a:rPr>
              <a:t> ’</a:t>
            </a:r>
            <a:r>
              <a:rPr lang="pt-BR" sz="2000" b="1" dirty="0" err="1" smtClean="0">
                <a:solidFill>
                  <a:srgbClr val="FF0000"/>
                </a:solidFill>
              </a:rPr>
              <a:t>card</a:t>
            </a:r>
            <a:r>
              <a:rPr lang="pt-BR" sz="2000" b="1" dirty="0" smtClean="0">
                <a:solidFill>
                  <a:srgbClr val="FF0000"/>
                </a:solidFill>
              </a:rPr>
              <a:t>’ o conteúdo do elemento que veio do </a:t>
            </a:r>
            <a:r>
              <a:rPr lang="pt-BR" sz="2000" b="1" dirty="0" err="1" smtClean="0">
                <a:solidFill>
                  <a:srgbClr val="FF0000"/>
                </a:solidFill>
              </a:rPr>
              <a:t>json</a:t>
            </a:r>
            <a:r>
              <a:rPr lang="pt-BR" sz="2000" b="1" dirty="0" smtClean="0">
                <a:solidFill>
                  <a:srgbClr val="FF0000"/>
                </a:solidFill>
              </a:rPr>
              <a:t> (use o console para </a:t>
            </a:r>
            <a:r>
              <a:rPr lang="pt-BR" sz="2000" b="1" dirty="0" err="1" smtClean="0">
                <a:solidFill>
                  <a:srgbClr val="FF0000"/>
                </a:solidFill>
              </a:rPr>
              <a:t>debugar</a:t>
            </a:r>
            <a:r>
              <a:rPr lang="pt-BR" sz="2000" b="1" dirty="0" smtClean="0">
                <a:solidFill>
                  <a:srgbClr val="FF0000"/>
                </a:solidFill>
              </a:rPr>
              <a:t>)</a:t>
            </a:r>
          </a:p>
          <a:p>
            <a:pPr marL="1028700" lvl="1" indent="-457200">
              <a:buFont typeface="+mj-lt"/>
              <a:buAutoNum type="arabicPeriod"/>
            </a:pPr>
            <a:r>
              <a:rPr lang="pt-BR" sz="2000" b="1" dirty="0" smtClean="0">
                <a:solidFill>
                  <a:srgbClr val="FF0000"/>
                </a:solidFill>
              </a:rPr>
              <a:t>Fora do loop adicione a </a:t>
            </a:r>
            <a:r>
              <a:rPr lang="pt-BR" sz="2000" b="1" dirty="0" err="1" smtClean="0">
                <a:solidFill>
                  <a:srgbClr val="FF0000"/>
                </a:solidFill>
              </a:rPr>
              <a:t>variavel</a:t>
            </a:r>
            <a:r>
              <a:rPr lang="pt-BR" sz="2000" b="1" dirty="0" smtClean="0">
                <a:solidFill>
                  <a:srgbClr val="FF0000"/>
                </a:solidFill>
              </a:rPr>
              <a:t> </a:t>
            </a:r>
            <a:r>
              <a:rPr lang="pt-BR" sz="2000" b="1" dirty="0" err="1" smtClean="0">
                <a:solidFill>
                  <a:srgbClr val="FF0000"/>
                </a:solidFill>
              </a:rPr>
              <a:t>card</a:t>
            </a:r>
            <a:r>
              <a:rPr lang="pt-BR" sz="2000" b="1" dirty="0" smtClean="0">
                <a:solidFill>
                  <a:srgbClr val="FF0000"/>
                </a:solidFill>
              </a:rPr>
              <a:t> na lista usando </a:t>
            </a:r>
            <a:r>
              <a:rPr lang="pt-BR" sz="2000" b="1" dirty="0" err="1" smtClean="0">
                <a:solidFill>
                  <a:srgbClr val="FF0000"/>
                </a:solidFill>
              </a:rPr>
              <a:t>this.lista.innerHTML</a:t>
            </a:r>
            <a:endParaRPr lang="pt-BR" sz="2000" b="1" dirty="0" smtClean="0">
              <a:solidFill>
                <a:srgbClr val="FF0000"/>
              </a:solidFill>
            </a:endParaRP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smtClean="0"/>
              <a:t>Análise de Código + Prática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539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36" y="5075"/>
            <a:ext cx="12173938" cy="6847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1829" y="398428"/>
            <a:ext cx="2886801" cy="12261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" name="Google Shape;94;p2"/>
          <p:cNvGrpSpPr/>
          <p:nvPr/>
        </p:nvGrpSpPr>
        <p:grpSpPr>
          <a:xfrm>
            <a:off x="5470000" y="2431975"/>
            <a:ext cx="5805900" cy="2117100"/>
            <a:chOff x="5470000" y="2431975"/>
            <a:chExt cx="5805900" cy="2117100"/>
          </a:xfrm>
        </p:grpSpPr>
        <p:sp>
          <p:nvSpPr>
            <p:cNvPr id="95" name="Google Shape;95;p2"/>
            <p:cNvSpPr txBox="1"/>
            <p:nvPr/>
          </p:nvSpPr>
          <p:spPr>
            <a:xfrm>
              <a:off x="5470000" y="2431975"/>
              <a:ext cx="5805900" cy="9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pt-BR" sz="4800" b="0" i="0" u="none" strike="noStrike" cap="none" dirty="0" err="1" smtClean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JavaScript</a:t>
              </a:r>
              <a:r>
                <a:rPr lang="pt-BR" sz="4800" b="0" i="0" u="none" strike="noStrike" cap="none" dirty="0" smtClean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 / </a:t>
              </a:r>
              <a:r>
                <a:rPr lang="pt-BR" sz="4800" b="0" i="0" u="none" strike="noStrike" cap="none" dirty="0" err="1" smtClean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React</a:t>
              </a:r>
              <a:endParaRPr sz="4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2"/>
            <p:cNvSpPr txBox="1"/>
            <p:nvPr/>
          </p:nvSpPr>
          <p:spPr>
            <a:xfrm>
              <a:off x="6896350" y="3391675"/>
              <a:ext cx="2821500" cy="115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lang="pt-BR" sz="6000" b="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Aula </a:t>
              </a:r>
              <a:r>
                <a:rPr lang="pt-BR" sz="6000" dirty="0"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 sz="6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038388bfa_0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Link das aulas e materiais</a:t>
            </a:r>
            <a:endParaRPr/>
          </a:p>
        </p:txBody>
      </p:sp>
      <p:sp>
        <p:nvSpPr>
          <p:cNvPr id="121" name="Google Shape;121;g7038388bfa_0_0"/>
          <p:cNvSpPr txBox="1">
            <a:spLocks noGrp="1"/>
          </p:cNvSpPr>
          <p:nvPr>
            <p:ph type="body" idx="1"/>
          </p:nvPr>
        </p:nvSpPr>
        <p:spPr>
          <a:xfrm>
            <a:off x="701400" y="1816200"/>
            <a:ext cx="107892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buSzPts val="1100"/>
              <a:buNone/>
            </a:pPr>
            <a:r>
              <a:rPr lang="en-US" sz="4800" dirty="0">
                <a:hlinkClick r:id="rId3"/>
              </a:rPr>
              <a:t>http://bit.ly/women-can-code-react</a:t>
            </a:r>
            <a:endParaRPr sz="4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cc36a46e3_0_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/>
              <a:t>O que vamos </a:t>
            </a:r>
            <a:r>
              <a:rPr lang="pt-BR" dirty="0" smtClean="0"/>
              <a:t>fazer hoje</a:t>
            </a:r>
            <a:r>
              <a:rPr lang="pt-BR" dirty="0"/>
              <a:t>?</a:t>
            </a:r>
            <a:endParaRPr dirty="0"/>
          </a:p>
        </p:txBody>
      </p:sp>
      <p:sp>
        <p:nvSpPr>
          <p:cNvPr id="127" name="Google Shape;127;g5cc36a46e3_0_53"/>
          <p:cNvSpPr txBox="1">
            <a:spLocks noGrp="1"/>
          </p:cNvSpPr>
          <p:nvPr>
            <p:ph type="body" idx="1"/>
          </p:nvPr>
        </p:nvSpPr>
        <p:spPr>
          <a:xfrm>
            <a:off x="701400" y="1816200"/>
            <a:ext cx="107892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base"/>
            <a:r>
              <a:rPr lang="en-US" dirty="0" err="1" smtClean="0"/>
              <a:t>Organização</a:t>
            </a:r>
            <a:r>
              <a:rPr lang="en-US" dirty="0" smtClean="0"/>
              <a:t> de </a:t>
            </a:r>
            <a:r>
              <a:rPr lang="en-US" dirty="0" err="1" smtClean="0"/>
              <a:t>Código</a:t>
            </a:r>
            <a:endParaRPr lang="en-US" dirty="0" smtClean="0"/>
          </a:p>
          <a:p>
            <a:pPr fontAlgn="base"/>
            <a:r>
              <a:rPr lang="en-US" dirty="0" err="1" smtClean="0"/>
              <a:t>Funções</a:t>
            </a:r>
            <a:r>
              <a:rPr lang="en-US" dirty="0" smtClean="0"/>
              <a:t> </a:t>
            </a:r>
            <a:r>
              <a:rPr lang="en-US" dirty="0" err="1" smtClean="0"/>
              <a:t>Construtoras</a:t>
            </a:r>
            <a:endParaRPr lang="en-US" dirty="0" smtClean="0"/>
          </a:p>
          <a:p>
            <a:pPr fontAlgn="base"/>
            <a:r>
              <a:rPr lang="en-US" dirty="0" smtClean="0"/>
              <a:t>This</a:t>
            </a:r>
          </a:p>
          <a:p>
            <a:pPr fontAlgn="base"/>
            <a:r>
              <a:rPr lang="en-US" dirty="0" smtClean="0"/>
              <a:t>Classes ES6 e </a:t>
            </a:r>
            <a:r>
              <a:rPr lang="en-US" dirty="0" err="1" smtClean="0"/>
              <a:t>Operador</a:t>
            </a:r>
            <a:r>
              <a:rPr lang="en-US" dirty="0" smtClean="0"/>
              <a:t> New</a:t>
            </a:r>
          </a:p>
          <a:p>
            <a:pPr fontAlgn="base"/>
            <a:r>
              <a:rPr lang="en-US" dirty="0" err="1" smtClean="0"/>
              <a:t>ForEach</a:t>
            </a:r>
            <a:endParaRPr lang="en-US" dirty="0"/>
          </a:p>
          <a:p>
            <a:pPr fontAlgn="base"/>
            <a:r>
              <a:rPr lang="en-US" dirty="0" smtClean="0"/>
              <a:t>Template Strings</a:t>
            </a:r>
          </a:p>
          <a:p>
            <a:pPr fontAlgn="base"/>
            <a:r>
              <a:rPr lang="en-US" dirty="0" err="1" smtClean="0"/>
              <a:t>Integrar</a:t>
            </a:r>
            <a:r>
              <a:rPr lang="en-US" dirty="0" smtClean="0"/>
              <a:t> API de </a:t>
            </a:r>
            <a:r>
              <a:rPr lang="en-US" dirty="0" err="1" smtClean="0"/>
              <a:t>notícias</a:t>
            </a:r>
            <a:r>
              <a:rPr lang="en-US" dirty="0" smtClean="0"/>
              <a:t>!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cc36a46e3_0_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fontAlgn="base"/>
            <a:r>
              <a:rPr lang="en-US" dirty="0" err="1"/>
              <a:t>Organização</a:t>
            </a:r>
            <a:r>
              <a:rPr lang="en-US" dirty="0"/>
              <a:t> de </a:t>
            </a:r>
            <a:r>
              <a:rPr lang="en-US" dirty="0" err="1"/>
              <a:t>Código</a:t>
            </a:r>
            <a:endParaRPr lang="en-US" dirty="0"/>
          </a:p>
        </p:txBody>
      </p:sp>
      <p:sp>
        <p:nvSpPr>
          <p:cNvPr id="127" name="Google Shape;127;g5cc36a46e3_0_53"/>
          <p:cNvSpPr txBox="1">
            <a:spLocks noGrp="1"/>
          </p:cNvSpPr>
          <p:nvPr>
            <p:ph type="body" idx="1"/>
          </p:nvPr>
        </p:nvSpPr>
        <p:spPr>
          <a:xfrm>
            <a:off x="701400" y="1816200"/>
            <a:ext cx="107892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base"/>
            <a:r>
              <a:rPr lang="en-US" sz="2600" dirty="0" err="1" smtClean="0"/>
              <a:t>Códigos</a:t>
            </a:r>
            <a:r>
              <a:rPr lang="en-US" sz="2600" dirty="0" smtClean="0"/>
              <a:t> que </a:t>
            </a:r>
            <a:r>
              <a:rPr lang="en-US" sz="2600" dirty="0" err="1" smtClean="0"/>
              <a:t>fazem</a:t>
            </a:r>
            <a:r>
              <a:rPr lang="en-US" sz="2600" dirty="0" smtClean="0"/>
              <a:t> </a:t>
            </a:r>
            <a:r>
              <a:rPr lang="en-US" sz="2600" dirty="0" err="1" smtClean="0"/>
              <a:t>coisas</a:t>
            </a:r>
            <a:r>
              <a:rPr lang="en-US" sz="2600" dirty="0"/>
              <a:t> </a:t>
            </a:r>
            <a:r>
              <a:rPr lang="en-US" sz="2600" dirty="0" err="1" smtClean="0"/>
              <a:t>diferentes</a:t>
            </a:r>
            <a:r>
              <a:rPr lang="en-US" sz="2600" dirty="0" smtClean="0"/>
              <a:t> </a:t>
            </a:r>
            <a:r>
              <a:rPr lang="en-US" sz="2600" dirty="0" err="1" smtClean="0"/>
              <a:t>devem</a:t>
            </a:r>
            <a:r>
              <a:rPr lang="en-US" sz="2600" dirty="0" smtClean="0"/>
              <a:t> </a:t>
            </a:r>
            <a:r>
              <a:rPr lang="en-US" sz="2600" dirty="0" err="1" smtClean="0"/>
              <a:t>estar</a:t>
            </a:r>
            <a:r>
              <a:rPr lang="en-US" sz="2600" dirty="0" smtClean="0"/>
              <a:t> </a:t>
            </a:r>
            <a:r>
              <a:rPr lang="en-US" sz="2600" dirty="0" err="1" smtClean="0"/>
              <a:t>em</a:t>
            </a:r>
            <a:r>
              <a:rPr lang="en-US" sz="2600" dirty="0" smtClean="0"/>
              <a:t> </a:t>
            </a:r>
            <a:r>
              <a:rPr lang="en-US" sz="2600" dirty="0" err="1" smtClean="0"/>
              <a:t>arquivos</a:t>
            </a:r>
            <a:r>
              <a:rPr lang="en-US" sz="2600" dirty="0" smtClean="0"/>
              <a:t> </a:t>
            </a:r>
            <a:r>
              <a:rPr lang="en-US" sz="2600" dirty="0" err="1" smtClean="0"/>
              <a:t>diferentes</a:t>
            </a:r>
            <a:endParaRPr lang="en-US" sz="2600" dirty="0" smtClean="0"/>
          </a:p>
          <a:p>
            <a:pPr fontAlgn="base"/>
            <a:endParaRPr lang="en-US" sz="2600" dirty="0" smtClean="0"/>
          </a:p>
          <a:p>
            <a:pPr fontAlgn="base"/>
            <a:r>
              <a:rPr lang="en-US" sz="2600" b="1" dirty="0" err="1" smtClean="0"/>
              <a:t>Por</a:t>
            </a:r>
            <a:r>
              <a:rPr lang="en-US" sz="2600" b="1" dirty="0" smtClean="0"/>
              <a:t> </a:t>
            </a:r>
            <a:r>
              <a:rPr lang="en-US" sz="2600" b="1" dirty="0" err="1" smtClean="0"/>
              <a:t>exemplo</a:t>
            </a:r>
            <a:r>
              <a:rPr lang="en-US" sz="2600" b="1" dirty="0" smtClean="0"/>
              <a:t>:</a:t>
            </a:r>
          </a:p>
          <a:p>
            <a:pPr fontAlgn="base"/>
            <a:r>
              <a:rPr lang="en-US" sz="2600" dirty="0" smtClean="0"/>
              <a:t>O HTML tem a </a:t>
            </a:r>
            <a:r>
              <a:rPr lang="en-US" sz="2600" dirty="0" err="1" smtClean="0"/>
              <a:t>função</a:t>
            </a:r>
            <a:r>
              <a:rPr lang="en-US" sz="2600" dirty="0" smtClean="0"/>
              <a:t> de </a:t>
            </a:r>
            <a:r>
              <a:rPr lang="en-US" sz="2600" dirty="0" err="1" smtClean="0"/>
              <a:t>mostrar</a:t>
            </a:r>
            <a:r>
              <a:rPr lang="en-US" sz="2600" dirty="0" smtClean="0"/>
              <a:t> </a:t>
            </a:r>
            <a:r>
              <a:rPr lang="en-US" sz="2600" dirty="0" err="1" smtClean="0"/>
              <a:t>informações</a:t>
            </a:r>
            <a:r>
              <a:rPr lang="en-US" sz="2600" dirty="0" smtClean="0"/>
              <a:t> </a:t>
            </a:r>
            <a:r>
              <a:rPr lang="en-US" sz="2600" dirty="0" err="1" smtClean="0"/>
              <a:t>na</a:t>
            </a:r>
            <a:r>
              <a:rPr lang="en-US" sz="2600" dirty="0" smtClean="0"/>
              <a:t> </a:t>
            </a:r>
            <a:r>
              <a:rPr lang="en-US" sz="2600" dirty="0" err="1" smtClean="0"/>
              <a:t>tela</a:t>
            </a:r>
            <a:r>
              <a:rPr lang="en-US" sz="2600" dirty="0" smtClean="0"/>
              <a:t>, </a:t>
            </a:r>
            <a:r>
              <a:rPr lang="en-US" sz="2600" dirty="0" err="1" smtClean="0"/>
              <a:t>nesse</a:t>
            </a:r>
            <a:r>
              <a:rPr lang="en-US" sz="2600" dirty="0" smtClean="0"/>
              <a:t> </a:t>
            </a:r>
            <a:r>
              <a:rPr lang="en-US" sz="2600" dirty="0" err="1" smtClean="0"/>
              <a:t>arquivo</a:t>
            </a:r>
            <a:r>
              <a:rPr lang="en-US" sz="2600" dirty="0" smtClean="0"/>
              <a:t> </a:t>
            </a:r>
            <a:r>
              <a:rPr lang="en-US" sz="2600" dirty="0" err="1" smtClean="0"/>
              <a:t>não</a:t>
            </a:r>
            <a:r>
              <a:rPr lang="en-US" sz="2600" dirty="0" smtClean="0"/>
              <a:t> </a:t>
            </a:r>
            <a:r>
              <a:rPr lang="en-US" sz="2600" dirty="0" err="1" smtClean="0"/>
              <a:t>deve</a:t>
            </a:r>
            <a:r>
              <a:rPr lang="en-US" sz="2600" dirty="0" smtClean="0"/>
              <a:t> </a:t>
            </a:r>
            <a:r>
              <a:rPr lang="en-US" sz="2600" dirty="0" err="1" smtClean="0"/>
              <a:t>existir</a:t>
            </a:r>
            <a:r>
              <a:rPr lang="en-US" sz="2600" dirty="0" smtClean="0"/>
              <a:t> </a:t>
            </a:r>
            <a:r>
              <a:rPr lang="en-US" sz="2600" dirty="0" err="1" smtClean="0"/>
              <a:t>estilos</a:t>
            </a:r>
            <a:r>
              <a:rPr lang="en-US" sz="2600" dirty="0" smtClean="0"/>
              <a:t> </a:t>
            </a:r>
            <a:r>
              <a:rPr lang="en-US" sz="2600" dirty="0" err="1" smtClean="0"/>
              <a:t>ou</a:t>
            </a:r>
            <a:r>
              <a:rPr lang="en-US" sz="2600" dirty="0" smtClean="0"/>
              <a:t> scripts</a:t>
            </a:r>
          </a:p>
          <a:p>
            <a:pPr fontAlgn="base"/>
            <a:endParaRPr lang="en-US" sz="2600" dirty="0" smtClean="0"/>
          </a:p>
          <a:p>
            <a:pPr fontAlgn="base"/>
            <a:r>
              <a:rPr lang="en-US" sz="2600" b="1" dirty="0" err="1" smtClean="0"/>
              <a:t>Motivo</a:t>
            </a:r>
            <a:r>
              <a:rPr lang="en-US" sz="2600" b="1" dirty="0" smtClean="0"/>
              <a:t>:</a:t>
            </a:r>
          </a:p>
          <a:p>
            <a:pPr fontAlgn="base"/>
            <a:r>
              <a:rPr lang="en-US" sz="2600" dirty="0" err="1" smtClean="0"/>
              <a:t>Fácil</a:t>
            </a:r>
            <a:r>
              <a:rPr lang="en-US" sz="2600" dirty="0" smtClean="0"/>
              <a:t> </a:t>
            </a:r>
            <a:r>
              <a:rPr lang="en-US" sz="2600" dirty="0" err="1" smtClean="0"/>
              <a:t>manutenção</a:t>
            </a:r>
            <a:r>
              <a:rPr lang="en-US" sz="2600" dirty="0" smtClean="0"/>
              <a:t>, </a:t>
            </a:r>
            <a:r>
              <a:rPr lang="en-US" sz="2600" dirty="0" err="1" smtClean="0"/>
              <a:t>mais</a:t>
            </a:r>
            <a:r>
              <a:rPr lang="en-US" sz="2600" dirty="0" smtClean="0"/>
              <a:t> </a:t>
            </a:r>
            <a:r>
              <a:rPr lang="en-US" sz="2600" dirty="0" err="1" smtClean="0"/>
              <a:t>legível</a:t>
            </a:r>
            <a:r>
              <a:rPr lang="en-US" sz="2600" dirty="0" smtClean="0"/>
              <a:t>, </a:t>
            </a:r>
            <a:r>
              <a:rPr lang="en-US" sz="2600" dirty="0" err="1" smtClean="0"/>
              <a:t>reutilizável</a:t>
            </a:r>
            <a:r>
              <a:rPr lang="en-US" sz="2600" dirty="0" smtClean="0"/>
              <a:t> e </a:t>
            </a:r>
            <a:r>
              <a:rPr lang="en-US" sz="2600" dirty="0" err="1" smtClean="0"/>
              <a:t>é</a:t>
            </a:r>
            <a:r>
              <a:rPr lang="en-US" sz="2600" dirty="0" smtClean="0"/>
              <a:t> um </a:t>
            </a:r>
            <a:r>
              <a:rPr lang="en-US" sz="2600" dirty="0" err="1" smtClean="0"/>
              <a:t>padrão</a:t>
            </a:r>
            <a:r>
              <a:rPr lang="en-US" sz="2600" dirty="0" smtClean="0"/>
              <a:t> de </a:t>
            </a:r>
            <a:r>
              <a:rPr lang="en-US" sz="2600" dirty="0" err="1" smtClean="0"/>
              <a:t>mercado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33541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cc36a46e3_0_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fontAlgn="base"/>
            <a:r>
              <a:rPr lang="en-US" dirty="0" err="1"/>
              <a:t>Organização</a:t>
            </a:r>
            <a:r>
              <a:rPr lang="en-US" dirty="0"/>
              <a:t> de </a:t>
            </a:r>
            <a:r>
              <a:rPr lang="en-US" dirty="0" err="1"/>
              <a:t>Código</a:t>
            </a:r>
            <a:endParaRPr lang="en-US" dirty="0"/>
          </a:p>
        </p:txBody>
      </p:sp>
      <p:sp>
        <p:nvSpPr>
          <p:cNvPr id="127" name="Google Shape;127;g5cc36a46e3_0_53"/>
          <p:cNvSpPr txBox="1">
            <a:spLocks noGrp="1"/>
          </p:cNvSpPr>
          <p:nvPr>
            <p:ph type="body" idx="1"/>
          </p:nvPr>
        </p:nvSpPr>
        <p:spPr>
          <a:xfrm>
            <a:off x="701400" y="1816200"/>
            <a:ext cx="107892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base"/>
            <a:r>
              <a:rPr lang="en-US" sz="2400" dirty="0" err="1" smtClean="0"/>
              <a:t>Nosso</a:t>
            </a:r>
            <a:r>
              <a:rPr lang="en-US" sz="2400" dirty="0" smtClean="0"/>
              <a:t> </a:t>
            </a:r>
            <a:r>
              <a:rPr lang="en-US" sz="2400" dirty="0" err="1" smtClean="0"/>
              <a:t>código</a:t>
            </a:r>
            <a:r>
              <a:rPr lang="en-US" sz="2400" dirty="0" smtClean="0"/>
              <a:t> de </a:t>
            </a:r>
            <a:r>
              <a:rPr lang="en-US" sz="2400" dirty="0" err="1" smtClean="0"/>
              <a:t>hoje</a:t>
            </a:r>
            <a:r>
              <a:rPr lang="en-US" sz="2400" dirty="0" smtClean="0"/>
              <a:t> </a:t>
            </a:r>
            <a:r>
              <a:rPr lang="en-US" sz="2400" dirty="0" err="1" smtClean="0"/>
              <a:t>será</a:t>
            </a:r>
            <a:r>
              <a:rPr lang="en-US" sz="2400" dirty="0" smtClean="0"/>
              <a:t>:</a:t>
            </a:r>
          </a:p>
          <a:p>
            <a:pPr marL="114300" indent="0" fontAlgn="base">
              <a:buNone/>
            </a:pPr>
            <a:r>
              <a:rPr lang="en-US" sz="2200" dirty="0"/>
              <a:t> </a:t>
            </a:r>
            <a:r>
              <a:rPr lang="en-US" sz="2200" dirty="0" smtClean="0"/>
              <a:t>    1 .html (</a:t>
            </a:r>
            <a:r>
              <a:rPr lang="en-US" sz="2200" dirty="0" err="1" smtClean="0"/>
              <a:t>marcação</a:t>
            </a:r>
            <a:r>
              <a:rPr lang="en-US" sz="2200" dirty="0" smtClean="0"/>
              <a:t>)</a:t>
            </a:r>
          </a:p>
          <a:p>
            <a:pPr marL="114300" indent="0" fontAlgn="base">
              <a:buNone/>
            </a:pPr>
            <a:r>
              <a:rPr lang="en-US" sz="2200" dirty="0"/>
              <a:t> </a:t>
            </a:r>
            <a:r>
              <a:rPr lang="en-US" sz="2200" dirty="0" smtClean="0"/>
              <a:t>    1 .</a:t>
            </a:r>
            <a:r>
              <a:rPr lang="en-US" sz="2200" dirty="0" err="1" smtClean="0"/>
              <a:t>css</a:t>
            </a:r>
            <a:r>
              <a:rPr lang="en-US" sz="2200" dirty="0" smtClean="0"/>
              <a:t> (</a:t>
            </a:r>
            <a:r>
              <a:rPr lang="en-US" sz="2200" dirty="0" err="1" smtClean="0"/>
              <a:t>estilos</a:t>
            </a:r>
            <a:r>
              <a:rPr lang="en-US" sz="2200" dirty="0" smtClean="0"/>
              <a:t>)</a:t>
            </a:r>
          </a:p>
          <a:p>
            <a:pPr marL="114300" indent="0" fontAlgn="base">
              <a:buNone/>
            </a:pPr>
            <a:r>
              <a:rPr lang="en-US" sz="2200" dirty="0"/>
              <a:t> </a:t>
            </a:r>
            <a:r>
              <a:rPr lang="en-US" sz="2200" dirty="0" smtClean="0"/>
              <a:t>    1 .</a:t>
            </a:r>
            <a:r>
              <a:rPr lang="en-US" sz="2200" dirty="0" err="1" smtClean="0"/>
              <a:t>js</a:t>
            </a:r>
            <a:r>
              <a:rPr lang="en-US" sz="2200" dirty="0" smtClean="0"/>
              <a:t> (</a:t>
            </a:r>
            <a:r>
              <a:rPr lang="en-US" sz="2200" dirty="0" err="1" smtClean="0"/>
              <a:t>lógica</a:t>
            </a:r>
            <a:r>
              <a:rPr lang="en-US" sz="2200" dirty="0" smtClean="0"/>
              <a:t>)</a:t>
            </a:r>
          </a:p>
          <a:p>
            <a:pPr marL="114300" indent="0" fontAlgn="base">
              <a:buNone/>
            </a:pPr>
            <a:endParaRPr lang="en-US" sz="2200" dirty="0" smtClean="0"/>
          </a:p>
          <a:p>
            <a:pPr marL="114300" indent="0" fontAlgn="base">
              <a:lnSpc>
                <a:spcPct val="100000"/>
              </a:lnSpc>
              <a:buNone/>
            </a:pPr>
            <a:r>
              <a:rPr lang="en-US" sz="2200" dirty="0" err="1" smtClean="0"/>
              <a:t>Importação</a:t>
            </a:r>
            <a:r>
              <a:rPr lang="en-US" sz="2200" dirty="0" smtClean="0"/>
              <a:t> de script:</a:t>
            </a:r>
          </a:p>
          <a:p>
            <a:pPr marL="114300" indent="0" fontAlgn="base">
              <a:lnSpc>
                <a:spcPct val="100000"/>
              </a:lnSpc>
              <a:buNone/>
            </a:pPr>
            <a:r>
              <a:rPr lang="en-US" sz="22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&lt;script </a:t>
            </a:r>
            <a:r>
              <a:rPr lang="en-US" sz="2200" i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src</a:t>
            </a:r>
            <a:r>
              <a:rPr lang="en-US" sz="22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=”</a:t>
            </a:r>
            <a:r>
              <a:rPr lang="en-US" sz="22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nome</a:t>
            </a:r>
            <a:r>
              <a:rPr lang="en-US" sz="22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-do-</a:t>
            </a:r>
            <a:r>
              <a:rPr lang="en-US" sz="22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arquivo.js</a:t>
            </a:r>
            <a:r>
              <a:rPr lang="en-US" sz="22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"&gt;&lt;/</a:t>
            </a:r>
            <a:r>
              <a:rPr lang="en-US" sz="22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script</a:t>
            </a:r>
            <a:r>
              <a:rPr lang="en-US" sz="22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&gt;</a:t>
            </a:r>
            <a:endParaRPr lang="en-US" sz="2200" dirty="0">
              <a:latin typeface="Courier New" charset="0"/>
              <a:ea typeface="Courier New" charset="0"/>
              <a:cs typeface="Courier New" charset="0"/>
            </a:endParaRPr>
          </a:p>
          <a:p>
            <a:pPr marL="114300" indent="0" fontAlgn="base">
              <a:lnSpc>
                <a:spcPct val="100000"/>
              </a:lnSpc>
              <a:buNone/>
            </a:pPr>
            <a:r>
              <a:rPr lang="en-US" sz="2200" dirty="0" err="1"/>
              <a:t>Importação</a:t>
            </a:r>
            <a:r>
              <a:rPr lang="en-US" sz="2200" dirty="0"/>
              <a:t> de </a:t>
            </a:r>
            <a:r>
              <a:rPr lang="en-US" sz="2200" dirty="0" err="1" smtClean="0"/>
              <a:t>estilo</a:t>
            </a:r>
            <a:r>
              <a:rPr lang="en-US" sz="2200" dirty="0" smtClean="0"/>
              <a:t>:</a:t>
            </a:r>
            <a:endParaRPr lang="en-US" sz="2200" dirty="0"/>
          </a:p>
          <a:p>
            <a:pPr marL="114300" indent="0" fontAlgn="base">
              <a:lnSpc>
                <a:spcPct val="100000"/>
              </a:lnSpc>
              <a:buNone/>
            </a:pPr>
            <a:r>
              <a:rPr lang="en-US" sz="22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&lt;link </a:t>
            </a:r>
            <a:r>
              <a:rPr lang="en-US" sz="2200" i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rel</a:t>
            </a:r>
            <a:r>
              <a:rPr lang="en-US" sz="22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="stylesheet" </a:t>
            </a:r>
            <a:r>
              <a:rPr lang="en-US" sz="2200" i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href</a:t>
            </a:r>
            <a:r>
              <a:rPr lang="en-US" sz="22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="</a:t>
            </a:r>
            <a:r>
              <a:rPr lang="en-US" sz="22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style.css</a:t>
            </a:r>
            <a:r>
              <a:rPr lang="en-US" sz="22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"&gt;</a:t>
            </a:r>
          </a:p>
          <a:p>
            <a:pPr marL="114300" indent="0" fontAlgn="base">
              <a:buNone/>
            </a:pPr>
            <a:endParaRPr lang="en-US" sz="2400" dirty="0" smtClean="0"/>
          </a:p>
          <a:p>
            <a:pPr marL="114300" indent="0" fontAlgn="base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5003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77600" y="1816200"/>
            <a:ext cx="107892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lnSpc>
                <a:spcPct val="150000"/>
              </a:lnSpc>
            </a:pPr>
            <a:r>
              <a:rPr lang="pt-BR" sz="3000" dirty="0" smtClean="0">
                <a:solidFill>
                  <a:schemeClr val="tx1"/>
                </a:solidFill>
              </a:rPr>
              <a:t>Sua principal função é criar objetos que podem ser </a:t>
            </a:r>
            <a:r>
              <a:rPr lang="pt-BR" sz="3000" b="1" dirty="0" smtClean="0">
                <a:solidFill>
                  <a:schemeClr val="tx1"/>
                </a:solidFill>
              </a:rPr>
              <a:t>reutilizados</a:t>
            </a:r>
            <a:r>
              <a:rPr lang="pt-BR" sz="3000" dirty="0" smtClean="0">
                <a:solidFill>
                  <a:schemeClr val="tx1"/>
                </a:solidFill>
              </a:rPr>
              <a:t>.</a:t>
            </a:r>
          </a:p>
          <a:p>
            <a:pPr indent="-457200">
              <a:lnSpc>
                <a:spcPct val="150000"/>
              </a:lnSpc>
            </a:pPr>
            <a:r>
              <a:rPr lang="pt-BR" sz="3000" dirty="0" smtClean="0">
                <a:solidFill>
                  <a:schemeClr val="tx1"/>
                </a:solidFill>
              </a:rPr>
              <a:t>Exemplo: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24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24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24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function</a:t>
            </a:r>
            <a:r>
              <a:rPr lang="pt-BR" sz="24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Pessoa(nome, idade) {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pt-BR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pt-BR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his.nome</a:t>
            </a:r>
            <a:r>
              <a:rPr lang="pt-BR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nome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pt-BR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this.idade</a:t>
            </a:r>
            <a:r>
              <a:rPr lang="pt-BR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idade</a:t>
            </a:r>
            <a:endParaRPr lang="pt-BR" dirty="0" smtClean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pt-BR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pt-BR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pt-BR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onst</a:t>
            </a:r>
            <a:r>
              <a:rPr lang="pt-BR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maria = new Pessoa(”maria”, 23)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pt-BR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pt-BR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joana = </a:t>
            </a:r>
            <a:r>
              <a:rPr lang="pt-BR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new </a:t>
            </a:r>
            <a:r>
              <a:rPr lang="pt-BR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Pessoa(”joana”, 3</a:t>
            </a:r>
            <a:r>
              <a:rPr lang="pt-BR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8</a:t>
            </a:r>
            <a:r>
              <a:rPr lang="pt-BR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pt-BR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1" indent="-457200">
              <a:lnSpc>
                <a:spcPct val="150000"/>
              </a:lnSpc>
            </a:pPr>
            <a:endParaRPr lang="pt-BR" sz="2600" dirty="0" smtClean="0">
              <a:solidFill>
                <a:schemeClr val="tx1"/>
              </a:solidFill>
            </a:endParaRP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smtClean="0"/>
              <a:t>Funções Construtoras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01400" y="1542931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</a:rPr>
              <a:t>Se </a:t>
            </a:r>
            <a:r>
              <a:rPr lang="en-US" sz="2000" dirty="0" err="1">
                <a:solidFill>
                  <a:schemeClr val="tx1"/>
                </a:solidFill>
              </a:rPr>
              <a:t>refere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objeto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qual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ele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b="1" dirty="0" err="1" smtClean="0">
                <a:solidFill>
                  <a:schemeClr val="tx1"/>
                </a:solidFill>
              </a:rPr>
              <a:t>pertence</a:t>
            </a:r>
            <a:r>
              <a:rPr lang="pt-BR" sz="2000" dirty="0">
                <a:solidFill>
                  <a:schemeClr val="tx1"/>
                </a:solidFill>
              </a:rPr>
              <a:t> </a:t>
            </a:r>
            <a:r>
              <a:rPr lang="pt-BR" sz="2000" dirty="0" smtClean="0">
                <a:solidFill>
                  <a:schemeClr val="tx1"/>
                </a:solidFill>
              </a:rPr>
              <a:t>naquele contexto</a:t>
            </a:r>
          </a:p>
          <a:p>
            <a:pPr indent="-457200">
              <a:lnSpc>
                <a:spcPct val="150000"/>
              </a:lnSpc>
            </a:pPr>
            <a:r>
              <a:rPr lang="pt-BR" sz="2000" dirty="0" smtClean="0">
                <a:solidFill>
                  <a:schemeClr val="tx1"/>
                </a:solidFill>
              </a:rPr>
              <a:t>Se o </a:t>
            </a:r>
            <a:r>
              <a:rPr lang="pt-BR" sz="2000" b="1" dirty="0" err="1" smtClean="0">
                <a:solidFill>
                  <a:schemeClr val="tx1"/>
                </a:solidFill>
              </a:rPr>
              <a:t>this</a:t>
            </a:r>
            <a:r>
              <a:rPr lang="pt-BR" sz="2000" dirty="0" smtClean="0">
                <a:solidFill>
                  <a:schemeClr val="tx1"/>
                </a:solidFill>
              </a:rPr>
              <a:t> estiver dentro de uma função ele irá se referir a função que ele pertence, se estiver fora de uma função ele irá se referir ao objeto global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pt-BR" sz="2000" b="1" dirty="0" smtClean="0">
                <a:solidFill>
                  <a:schemeClr val="tx1"/>
                </a:solidFill>
              </a:rPr>
              <a:t>Exemplo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function</a:t>
            </a:r>
            <a:r>
              <a:rPr lang="pt-BR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Pessoa(nome, idade) {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pt-BR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this.nome</a:t>
            </a:r>
            <a:r>
              <a:rPr lang="pt-BR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nome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pt-BR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this.idade</a:t>
            </a:r>
            <a:r>
              <a:rPr lang="pt-BR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idade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pt-BR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console.log</a:t>
            </a: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pt-BR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pt-BR" sz="20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pt-BR" sz="20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pt-BR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onsole.log</a:t>
            </a: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pt-BR" sz="20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pt-BR" sz="20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err="1" smtClean="0"/>
              <a:t>This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412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cc36a46e3_0_65"/>
          <p:cNvSpPr txBox="1">
            <a:spLocks noGrp="1"/>
          </p:cNvSpPr>
          <p:nvPr>
            <p:ph type="body" idx="1"/>
          </p:nvPr>
        </p:nvSpPr>
        <p:spPr>
          <a:xfrm>
            <a:off x="701400" y="1542931"/>
            <a:ext cx="10789200" cy="4637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000" dirty="0" err="1" smtClean="0">
                <a:solidFill>
                  <a:schemeClr val="tx1"/>
                </a:solidFill>
              </a:rPr>
              <a:t>É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uma</a:t>
            </a:r>
            <a:r>
              <a:rPr lang="en-US" sz="2000" dirty="0" smtClean="0">
                <a:solidFill>
                  <a:schemeClr val="tx1"/>
                </a:solidFill>
              </a:rPr>
              <a:t> forma de </a:t>
            </a:r>
            <a:r>
              <a:rPr lang="en-US" sz="2000" dirty="0" err="1" smtClean="0">
                <a:solidFill>
                  <a:schemeClr val="tx1"/>
                </a:solidFill>
              </a:rPr>
              <a:t>descrever</a:t>
            </a:r>
            <a:r>
              <a:rPr lang="en-US" sz="2000" dirty="0" smtClean="0">
                <a:solidFill>
                  <a:schemeClr val="tx1"/>
                </a:solidFill>
              </a:rPr>
              <a:t> um </a:t>
            </a:r>
            <a:r>
              <a:rPr lang="en-US" sz="2000" dirty="0" err="1" smtClean="0">
                <a:solidFill>
                  <a:schemeClr val="tx1"/>
                </a:solidFill>
              </a:rPr>
              <a:t>objeto</a:t>
            </a:r>
            <a:r>
              <a:rPr lang="en-US" sz="2000" dirty="0" smtClean="0">
                <a:solidFill>
                  <a:schemeClr val="tx1"/>
                </a:solidFill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</a:rPr>
              <a:t>simulando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caracteristicas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ou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comportamentos</a:t>
            </a:r>
            <a:endParaRPr lang="en-US" sz="2000" dirty="0" smtClean="0">
              <a:solidFill>
                <a:schemeClr val="tx1"/>
              </a:solidFill>
            </a:endParaRPr>
          </a:p>
          <a:p>
            <a:r>
              <a:rPr lang="en-US" sz="2000" dirty="0" err="1" smtClean="0">
                <a:solidFill>
                  <a:schemeClr val="tx1"/>
                </a:solidFill>
              </a:rPr>
              <a:t>Chamamos</a:t>
            </a:r>
            <a:r>
              <a:rPr lang="en-US" sz="2000" dirty="0" smtClean="0">
                <a:solidFill>
                  <a:schemeClr val="tx1"/>
                </a:solidFill>
              </a:rPr>
              <a:t> as </a:t>
            </a:r>
            <a:r>
              <a:rPr lang="en-US" sz="2000" dirty="0" err="1" smtClean="0">
                <a:solidFill>
                  <a:schemeClr val="tx1"/>
                </a:solidFill>
              </a:rPr>
              <a:t>caracteristicas</a:t>
            </a:r>
            <a:r>
              <a:rPr lang="en-US" sz="2000" dirty="0" smtClean="0">
                <a:solidFill>
                  <a:schemeClr val="tx1"/>
                </a:solidFill>
              </a:rPr>
              <a:t> de </a:t>
            </a:r>
            <a:r>
              <a:rPr lang="en-US" sz="2000" b="1" dirty="0" err="1" smtClean="0">
                <a:solidFill>
                  <a:schemeClr val="tx1"/>
                </a:solidFill>
              </a:rPr>
              <a:t>propriedades</a:t>
            </a:r>
            <a:r>
              <a:rPr lang="en-US" sz="2000" dirty="0" smtClean="0">
                <a:solidFill>
                  <a:schemeClr val="tx1"/>
                </a:solidFill>
              </a:rPr>
              <a:t> e </a:t>
            </a:r>
            <a:r>
              <a:rPr lang="en-US" sz="2000" dirty="0" err="1" smtClean="0">
                <a:solidFill>
                  <a:schemeClr val="tx1"/>
                </a:solidFill>
              </a:rPr>
              <a:t>os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comportamentos</a:t>
            </a:r>
            <a:r>
              <a:rPr lang="en-US" sz="2000" dirty="0" smtClean="0">
                <a:solidFill>
                  <a:schemeClr val="tx1"/>
                </a:solidFill>
              </a:rPr>
              <a:t> de </a:t>
            </a:r>
            <a:r>
              <a:rPr lang="en-US" sz="2000" b="1" dirty="0" err="1" smtClean="0">
                <a:solidFill>
                  <a:schemeClr val="tx1"/>
                </a:solidFill>
              </a:rPr>
              <a:t>métodos</a:t>
            </a:r>
            <a:endParaRPr lang="en-US" sz="2000" b="1" dirty="0" smtClean="0">
              <a:solidFill>
                <a:schemeClr val="tx1"/>
              </a:solidFill>
            </a:endParaRPr>
          </a:p>
          <a:p>
            <a:r>
              <a:rPr lang="en-US" sz="2000" dirty="0" err="1" smtClean="0">
                <a:solidFill>
                  <a:schemeClr val="tx1"/>
                </a:solidFill>
              </a:rPr>
              <a:t>Basicamente</a:t>
            </a:r>
            <a:r>
              <a:rPr lang="en-US" sz="2000" dirty="0" smtClean="0">
                <a:solidFill>
                  <a:schemeClr val="tx1"/>
                </a:solidFill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</a:rPr>
              <a:t>métodos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são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funções</a:t>
            </a:r>
            <a:r>
              <a:rPr lang="en-US" sz="2000" dirty="0" smtClean="0">
                <a:solidFill>
                  <a:schemeClr val="tx1"/>
                </a:solidFill>
              </a:rPr>
              <a:t> e as </a:t>
            </a:r>
            <a:r>
              <a:rPr lang="en-US" sz="2000" dirty="0" err="1" smtClean="0">
                <a:solidFill>
                  <a:schemeClr val="tx1"/>
                </a:solidFill>
              </a:rPr>
              <a:t>caracteristicas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são</a:t>
            </a:r>
            <a:r>
              <a:rPr lang="en-US" sz="2000" dirty="0" smtClean="0">
                <a:solidFill>
                  <a:schemeClr val="tx1"/>
                </a:solidFill>
              </a:rPr>
              <a:t> as </a:t>
            </a:r>
            <a:r>
              <a:rPr lang="en-US" sz="2000" dirty="0" err="1" smtClean="0">
                <a:solidFill>
                  <a:schemeClr val="tx1"/>
                </a:solidFill>
              </a:rPr>
              <a:t>variáveis</a:t>
            </a:r>
            <a:endParaRPr lang="en-US" sz="2000" dirty="0" smtClean="0">
              <a:solidFill>
                <a:schemeClr val="tx1"/>
              </a:solidFill>
            </a:endParaRPr>
          </a:p>
          <a:p>
            <a:r>
              <a:rPr lang="en-US" sz="2000" dirty="0" err="1" smtClean="0">
                <a:solidFill>
                  <a:schemeClr val="tx1"/>
                </a:solidFill>
              </a:rPr>
              <a:t>Observação</a:t>
            </a:r>
            <a:r>
              <a:rPr lang="en-US" sz="2000" dirty="0" smtClean="0">
                <a:solidFill>
                  <a:schemeClr val="tx1"/>
                </a:solidFill>
              </a:rPr>
              <a:t>: use </a:t>
            </a:r>
            <a:r>
              <a:rPr lang="en-US" sz="2000" dirty="0" err="1" smtClean="0">
                <a:solidFill>
                  <a:schemeClr val="tx1"/>
                </a:solidFill>
              </a:rPr>
              <a:t>sempre</a:t>
            </a:r>
            <a:r>
              <a:rPr lang="en-US" sz="2000" dirty="0" smtClean="0">
                <a:solidFill>
                  <a:schemeClr val="tx1"/>
                </a:solidFill>
              </a:rPr>
              <a:t> a </a:t>
            </a:r>
            <a:r>
              <a:rPr lang="en-US" sz="2000" b="1" u="sng" dirty="0" err="1" smtClean="0">
                <a:solidFill>
                  <a:srgbClr val="FF0000"/>
                </a:solidFill>
              </a:rPr>
              <a:t>primeira</a:t>
            </a:r>
            <a:r>
              <a:rPr lang="en-US" sz="2000" b="1" u="sng" dirty="0" smtClean="0">
                <a:solidFill>
                  <a:srgbClr val="FF0000"/>
                </a:solidFill>
              </a:rPr>
              <a:t> </a:t>
            </a:r>
            <a:r>
              <a:rPr lang="en-US" sz="2000" b="1" u="sng" dirty="0" err="1" smtClean="0">
                <a:solidFill>
                  <a:srgbClr val="FF0000"/>
                </a:solidFill>
              </a:rPr>
              <a:t>letra</a:t>
            </a:r>
            <a:r>
              <a:rPr lang="en-US" sz="2000" b="1" u="sng" dirty="0" smtClean="0">
                <a:solidFill>
                  <a:srgbClr val="FF0000"/>
                </a:solidFill>
              </a:rPr>
              <a:t> </a:t>
            </a:r>
            <a:r>
              <a:rPr lang="en-US" sz="2000" b="1" u="sng" dirty="0" err="1" smtClean="0">
                <a:solidFill>
                  <a:srgbClr val="FF0000"/>
                </a:solidFill>
              </a:rPr>
              <a:t>maiúscula</a:t>
            </a:r>
            <a:r>
              <a:rPr lang="en-US" sz="2000" b="1" u="sng" dirty="0" smtClean="0">
                <a:solidFill>
                  <a:srgbClr val="FF0000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para </a:t>
            </a:r>
            <a:r>
              <a:rPr lang="en-US" sz="2000" dirty="0" err="1" smtClean="0">
                <a:solidFill>
                  <a:schemeClr val="tx1"/>
                </a:solidFill>
              </a:rPr>
              <a:t>definir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uma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classe</a:t>
            </a:r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en-US" sz="2000" b="1" dirty="0" err="1" smtClean="0">
                <a:solidFill>
                  <a:schemeClr val="tx1"/>
                </a:solidFill>
              </a:rPr>
              <a:t>Exemplo</a:t>
            </a:r>
            <a:endParaRPr lang="en-US" sz="2000" b="1" dirty="0" smtClean="0">
              <a:solidFill>
                <a:schemeClr val="tx1"/>
              </a:solidFill>
            </a:endParaRPr>
          </a:p>
        </p:txBody>
      </p:sp>
      <p:sp>
        <p:nvSpPr>
          <p:cNvPr id="133" name="Google Shape;133;g5cc36a46e3_0_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 dirty="0" smtClean="0"/>
              <a:t>Classes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838200" y="4120054"/>
            <a:ext cx="4140877" cy="25237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/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sz="18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Cachorro</a:t>
            </a:r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 marL="114300"/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constructor(</a:t>
            </a:r>
            <a:r>
              <a:rPr lang="en-US" sz="18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nome</a:t>
            </a:r>
            <a:r>
              <a:rPr lang="en-US" sz="18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pPr marL="114300"/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8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this.nome</a:t>
            </a:r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800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nome</a:t>
            </a:r>
            <a:endParaRPr lang="en-US" sz="18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114300"/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} 	</a:t>
            </a:r>
          </a:p>
          <a:p>
            <a:pPr marL="114300"/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latir</a:t>
            </a:r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() {</a:t>
            </a:r>
          </a:p>
          <a:p>
            <a:pPr marL="114300"/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  </a:t>
            </a:r>
            <a:r>
              <a:rPr lang="en-US" sz="18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console.log</a:t>
            </a:r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18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auau</a:t>
            </a:r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”)</a:t>
            </a:r>
          </a:p>
          <a:p>
            <a:pPr marL="114300"/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114300"/>
            <a:r>
              <a:rPr lang="en-US" sz="18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36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4580</TotalTime>
  <Words>770</Words>
  <Application>Microsoft Macintosh PowerPoint</Application>
  <PresentationFormat>Widescreen</PresentationFormat>
  <Paragraphs>153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Courier New</vt:lpstr>
      <vt:lpstr>Arial</vt:lpstr>
      <vt:lpstr>Tema do Office</vt:lpstr>
      <vt:lpstr>PowerPoint Presentation</vt:lpstr>
      <vt:lpstr>PowerPoint Presentation</vt:lpstr>
      <vt:lpstr>Link das aulas e materiais</vt:lpstr>
      <vt:lpstr>O que vamos fazer hoje?</vt:lpstr>
      <vt:lpstr>Organização de Código</vt:lpstr>
      <vt:lpstr>Organização de Código</vt:lpstr>
      <vt:lpstr>Funções Construtoras</vt:lpstr>
      <vt:lpstr>This</vt:lpstr>
      <vt:lpstr>Classes</vt:lpstr>
      <vt:lpstr>Classes ES6</vt:lpstr>
      <vt:lpstr>Operador New</vt:lpstr>
      <vt:lpstr>Chamada de métodos</vt:lpstr>
      <vt:lpstr>Prática</vt:lpstr>
      <vt:lpstr>ForEach</vt:lpstr>
      <vt:lpstr>Template String</vt:lpstr>
      <vt:lpstr>Template String</vt:lpstr>
      <vt:lpstr>Template String</vt:lpstr>
      <vt:lpstr>Análise de Código + Prática</vt:lpstr>
      <vt:lpstr>PowerPoint Presentation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Jeniffer Carvalho</cp:lastModifiedBy>
  <cp:revision>81</cp:revision>
  <dcterms:created xsi:type="dcterms:W3CDTF">2019-05-29T18:29:01Z</dcterms:created>
  <dcterms:modified xsi:type="dcterms:W3CDTF">2020-03-13T21:13:52Z</dcterms:modified>
</cp:coreProperties>
</file>